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1"/>
  </p:notesMasterIdLst>
  <p:sldIdLst>
    <p:sldId id="256" r:id="rId2"/>
    <p:sldId id="257" r:id="rId3"/>
    <p:sldId id="270" r:id="rId4"/>
    <p:sldId id="271" r:id="rId5"/>
    <p:sldId id="272" r:id="rId6"/>
    <p:sldId id="259" r:id="rId7"/>
    <p:sldId id="273" r:id="rId8"/>
    <p:sldId id="260" r:id="rId9"/>
    <p:sldId id="261" r:id="rId10"/>
    <p:sldId id="262" r:id="rId11"/>
    <p:sldId id="263" r:id="rId12"/>
    <p:sldId id="264" r:id="rId13"/>
    <p:sldId id="265" r:id="rId14"/>
    <p:sldId id="274" r:id="rId15"/>
    <p:sldId id="266" r:id="rId16"/>
    <p:sldId id="267" r:id="rId17"/>
    <p:sldId id="277" r:id="rId18"/>
    <p:sldId id="268"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99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B28E7D-C16F-44CF-89F3-6C6DEB76BD6A}" type="datetimeFigureOut">
              <a:rPr lang="en-US" smtClean="0"/>
              <a:pPr/>
              <a:t>4/12/2010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BEE4AB-E508-4883-83D8-773907400CA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readingrockets.org/podcasts/experts"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BEE4AB-E508-4883-83D8-773907400CA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different levels of questions.</a:t>
            </a:r>
          </a:p>
          <a:p>
            <a:endParaRPr lang="en-US" dirty="0" smtClean="0"/>
          </a:p>
          <a:p>
            <a:endParaRPr lang="en-US" dirty="0" smtClean="0"/>
          </a:p>
          <a:p>
            <a:endParaRPr lang="en-US" dirty="0" smtClean="0"/>
          </a:p>
          <a:p>
            <a:r>
              <a:rPr lang="en-US" dirty="0" smtClean="0"/>
              <a:t>Practice with script from, </a:t>
            </a:r>
            <a:r>
              <a:rPr lang="en-US" i="1" u="sng" dirty="0" smtClean="0"/>
              <a:t>The Skirt</a:t>
            </a:r>
            <a:r>
              <a:rPr lang="en-US" dirty="0" smtClean="0"/>
              <a:t>, by Gary Soto. </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Story structure refers to the way the content and events of a story are organized into a plot.  In story structure, students learn to identify the categories of content like the setting, problem, goals, attempts at solving the problem and the outcome and how these categories are organized into a plot. </a:t>
            </a:r>
          </a:p>
          <a:p>
            <a:endParaRPr lang="en-US" dirty="0" smtClean="0"/>
          </a:p>
          <a:p>
            <a:r>
              <a:rPr lang="en-US" dirty="0" smtClean="0"/>
              <a:t>Graphic Organizers, especially story maps, can be very helpful  in helping students recognize story structure.  We will be looking at providing students access to story mapping a little later this afternoon.</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Summarizing is figuring out the important ideas in text.  </a:t>
            </a:r>
          </a:p>
          <a:p>
            <a:endParaRPr lang="en-US" dirty="0" smtClean="0"/>
          </a:p>
          <a:p>
            <a:r>
              <a:rPr lang="en-US" dirty="0" smtClean="0"/>
              <a:t>We will be learning a strategy for summarizing a little later today.</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first bullet.  They are known by different names including maps, webs, charts, etc.  </a:t>
            </a:r>
          </a:p>
          <a:p>
            <a:r>
              <a:rPr lang="en-US" dirty="0" smtClean="0"/>
              <a:t>We have already mentioned one form of Graphic Organizer, the story map. </a:t>
            </a:r>
          </a:p>
          <a:p>
            <a:endParaRPr lang="en-US" dirty="0" smtClean="0"/>
          </a:p>
          <a:p>
            <a:r>
              <a:rPr lang="en-US" dirty="0" smtClean="0"/>
              <a:t>Regardless of the name, graphic organizers can help readers focus on concepts and how they are related to other concepts.  They can also be very helpful in helping students summarize the text.</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first part of slide--- then As a teacher you can show students how to</a:t>
            </a:r>
          </a:p>
          <a:p>
            <a:pPr marL="228600" indent="-228600">
              <a:buAutoNum type="arabicPeriod"/>
            </a:pPr>
            <a:r>
              <a:rPr lang="en-US" dirty="0" smtClean="0"/>
              <a:t>Preview text</a:t>
            </a:r>
          </a:p>
          <a:p>
            <a:pPr marL="228600" indent="-228600">
              <a:buAutoNum type="arabicPeriod"/>
            </a:pPr>
            <a:r>
              <a:rPr lang="en-US" dirty="0" smtClean="0"/>
              <a:t>Discuss important vocabulary</a:t>
            </a:r>
          </a:p>
          <a:p>
            <a:pPr marL="228600" indent="-228600">
              <a:buAutoNum type="arabicPeriod"/>
            </a:pPr>
            <a:r>
              <a:rPr lang="en-US" dirty="0" smtClean="0"/>
              <a:t>Look at pictures and diagrams to prepare them for what they are about to read</a:t>
            </a:r>
          </a:p>
          <a:p>
            <a:pPr marL="228600" indent="-228600">
              <a:buAutoNum type="arabicPeriod"/>
            </a:pPr>
            <a:r>
              <a:rPr lang="en-US" dirty="0" smtClean="0"/>
              <a:t>Make predictions based on those factors and what they already know about a topic. </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example, urge students to picture the character, setting or event described in a text. </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Define</a:t>
            </a:r>
            <a:r>
              <a:rPr lang="en-US" baseline="0" dirty="0" smtClean="0"/>
              <a:t> and explain the strategy</a:t>
            </a:r>
          </a:p>
          <a:p>
            <a:r>
              <a:rPr lang="en-US" baseline="0" dirty="0" smtClean="0"/>
              <a:t>Tell students when and why the strategy will be helpful</a:t>
            </a:r>
          </a:p>
          <a:p>
            <a:r>
              <a:rPr lang="en-US" baseline="0" dirty="0" smtClean="0"/>
              <a:t>Model the use of the strategy</a:t>
            </a:r>
          </a:p>
          <a:p>
            <a:r>
              <a:rPr lang="en-US" baseline="0" dirty="0" smtClean="0"/>
              <a:t>Teach students to self verbalize the strategy</a:t>
            </a:r>
          </a:p>
          <a:p>
            <a:r>
              <a:rPr lang="en-US" baseline="0" dirty="0" smtClean="0"/>
              <a:t>Provide lots of guided practice with feedback</a:t>
            </a:r>
          </a:p>
          <a:p>
            <a:r>
              <a:rPr lang="en-US" baseline="0" dirty="0" smtClean="0"/>
              <a:t>Make sure to provide opportunities to apply the strategy before teaching a new one</a:t>
            </a:r>
          </a:p>
          <a:p>
            <a:r>
              <a:rPr lang="en-US" baseline="0" dirty="0" smtClean="0"/>
              <a:t>An example of specific strategy instruction can be found in the back of your binder.</a:t>
            </a:r>
          </a:p>
          <a:p>
            <a:endParaRPr lang="en-US" dirty="0" smtClean="0"/>
          </a:p>
          <a:p>
            <a:r>
              <a:rPr lang="en-US" baseline="0" dirty="0" smtClean="0"/>
              <a:t> </a:t>
            </a:r>
            <a:r>
              <a:rPr lang="en-US" sz="1600" baseline="0" dirty="0" smtClean="0"/>
              <a:t>Please locate </a:t>
            </a:r>
            <a:r>
              <a:rPr lang="en-US" sz="1600" b="1" baseline="0" dirty="0" smtClean="0"/>
              <a:t>Empowering Teachers Listening/Reading Comprehension Instructional Routine:  Answering Higher Level Questions</a:t>
            </a:r>
            <a:endParaRPr lang="en-US" sz="1600" b="1"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BEE4AB-E508-4883-83D8-773907400CA3}"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students can read the words, but do not understand what they are reading, then they are not really reading.</a:t>
            </a:r>
          </a:p>
          <a:p>
            <a:endParaRPr lang="en-US" dirty="0" smtClean="0"/>
          </a:p>
          <a:p>
            <a:r>
              <a:rPr lang="en-US" dirty="0" smtClean="0"/>
              <a:t>Let’ s</a:t>
            </a:r>
            <a:r>
              <a:rPr lang="en-US" baseline="0" dirty="0" smtClean="0"/>
              <a:t> take a look at Reading Rockets to see what </a:t>
            </a:r>
            <a:r>
              <a:rPr lang="en-US" dirty="0" smtClean="0"/>
              <a:t>some noted researchers have to say about reading comprehension.</a:t>
            </a:r>
          </a:p>
          <a:p>
            <a:endParaRPr lang="en-US" dirty="0" smtClean="0"/>
          </a:p>
          <a:p>
            <a:endParaRPr lang="en-US" dirty="0" smtClean="0"/>
          </a:p>
          <a:p>
            <a:endParaRPr lang="en-US" dirty="0" smtClean="0"/>
          </a:p>
          <a:p>
            <a:r>
              <a:rPr lang="en-US" sz="1800" dirty="0" smtClean="0"/>
              <a:t> </a:t>
            </a:r>
            <a:r>
              <a:rPr lang="en-US" sz="1800" dirty="0" smtClean="0">
                <a:hlinkClick r:id="rId3"/>
              </a:rPr>
              <a:t>http://www.readingrockets.org/podcasts/experts</a:t>
            </a:r>
            <a:endParaRPr lang="en-US" sz="1800" dirty="0" smtClean="0"/>
          </a:p>
          <a:p>
            <a:endParaRPr lang="en-US" sz="1800" dirty="0" smtClean="0"/>
          </a:p>
          <a:p>
            <a:endParaRPr lang="en-US" sz="1800" dirty="0" smtClean="0"/>
          </a:p>
          <a:p>
            <a:endParaRPr lang="en-US" dirty="0" smtClean="0"/>
          </a:p>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48BEE4AB-E508-4883-83D8-773907400CA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This might be a different way of thinking about comprehension.  </a:t>
            </a:r>
            <a:r>
              <a:rPr lang="en-US" dirty="0" err="1" smtClean="0"/>
              <a:t>As____________noted</a:t>
            </a:r>
            <a:r>
              <a:rPr lang="en-US" dirty="0" smtClean="0"/>
              <a:t>, she originally did not think about comprehension this way.  </a:t>
            </a:r>
          </a:p>
          <a:p>
            <a:endParaRPr lang="en-US" dirty="0" smtClean="0"/>
          </a:p>
          <a:p>
            <a:r>
              <a:rPr lang="en-US" dirty="0" smtClean="0"/>
              <a:t>Reading Comprehension consists of three main components-</a:t>
            </a:r>
          </a:p>
          <a:p>
            <a:r>
              <a:rPr lang="en-US" dirty="0" smtClean="0"/>
              <a:t>the reader</a:t>
            </a:r>
          </a:p>
          <a:p>
            <a:r>
              <a:rPr lang="en-US" dirty="0"/>
              <a:t>t</a:t>
            </a:r>
            <a:r>
              <a:rPr lang="en-US" dirty="0" smtClean="0"/>
              <a:t>he text </a:t>
            </a:r>
          </a:p>
          <a:p>
            <a:r>
              <a:rPr lang="en-US" dirty="0"/>
              <a:t>t</a:t>
            </a:r>
            <a:r>
              <a:rPr lang="en-US" dirty="0" smtClean="0"/>
              <a:t>he activity</a:t>
            </a:r>
          </a:p>
          <a:p>
            <a:r>
              <a:rPr lang="en-US" dirty="0" smtClean="0"/>
              <a:t>All set within a context </a:t>
            </a:r>
          </a:p>
          <a:p>
            <a:endParaRPr lang="en-US" dirty="0" smtClean="0"/>
          </a:p>
          <a:p>
            <a:r>
              <a:rPr lang="en-US" dirty="0" smtClean="0"/>
              <a:t>The reader:</a:t>
            </a:r>
            <a:endParaRPr lang="en-US" dirty="0"/>
          </a:p>
          <a:p>
            <a:r>
              <a:rPr lang="en-US" dirty="0" smtClean="0"/>
              <a:t>Comprehension does not exist in a vacuum.  Each reader brings a unique set of competencies that affect comprehension.  These vary from reader to reader and within the individual.</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graphic illustrates the many stands that are woven together into skilled reading.</a:t>
            </a:r>
          </a:p>
          <a:p>
            <a:r>
              <a:rPr lang="en-US" dirty="0" smtClean="0"/>
              <a:t>If there is a breakdown in any of the individual strands, comprehension will be affected.</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The text:</a:t>
            </a:r>
          </a:p>
          <a:p>
            <a:r>
              <a:rPr lang="en-US" dirty="0" smtClean="0"/>
              <a:t>The type of text will affect comprehension.  In classrooms most texts fall into either narrative or informational text.  Texts can be easy or difficult to understand , depending  on the way they are written, or the relationship to the reader. </a:t>
            </a:r>
          </a:p>
          <a:p>
            <a:r>
              <a:rPr lang="en-US" dirty="0" smtClean="0"/>
              <a:t>Texts should be chosen to match students’ interest and abilities.  They need to be conceptually challenging but not too difficult to decode or comprehend.</a:t>
            </a:r>
          </a:p>
          <a:p>
            <a:endParaRPr lang="en-US" dirty="0" smtClean="0"/>
          </a:p>
          <a:p>
            <a:r>
              <a:rPr lang="en-US" dirty="0" smtClean="0"/>
              <a:t>The </a:t>
            </a:r>
            <a:r>
              <a:rPr lang="en-US" b="1" dirty="0" smtClean="0"/>
              <a:t>activity</a:t>
            </a:r>
            <a:r>
              <a:rPr lang="en-US" dirty="0" smtClean="0"/>
              <a:t>:</a:t>
            </a:r>
          </a:p>
          <a:p>
            <a:r>
              <a:rPr lang="en-US" dirty="0" smtClean="0"/>
              <a:t>Involves the </a:t>
            </a:r>
            <a:r>
              <a:rPr lang="en-US" b="1" dirty="0" smtClean="0"/>
              <a:t>purpose for reading</a:t>
            </a:r>
            <a:r>
              <a:rPr lang="en-US" dirty="0" smtClean="0"/>
              <a:t>, </a:t>
            </a:r>
          </a:p>
          <a:p>
            <a:r>
              <a:rPr lang="en-US" dirty="0" smtClean="0"/>
              <a:t>         (enjoyment, to answer the questions at the end of a chapter, to understand the rules of a game).</a:t>
            </a:r>
          </a:p>
          <a:p>
            <a:r>
              <a:rPr lang="en-US" dirty="0" smtClean="0"/>
              <a:t>Readers use  set of processes for reading</a:t>
            </a:r>
            <a:r>
              <a:rPr lang="en-US" dirty="0"/>
              <a:t> </a:t>
            </a:r>
            <a:r>
              <a:rPr lang="en-US" dirty="0" smtClean="0"/>
              <a:t>with a particular purpose in mind.</a:t>
            </a:r>
          </a:p>
          <a:p>
            <a:r>
              <a:rPr lang="en-US" dirty="0" smtClean="0"/>
              <a:t> Once the purpose is set the reader applies a set of processes for reading.  Readers approach different types of reading tasks differently</a:t>
            </a:r>
          </a:p>
          <a:p>
            <a:endParaRPr lang="en-US" dirty="0" smtClean="0"/>
          </a:p>
          <a:p>
            <a:r>
              <a:rPr lang="en-US" dirty="0" smtClean="0"/>
              <a:t>And the </a:t>
            </a:r>
            <a:r>
              <a:rPr lang="en-US" b="1" dirty="0" smtClean="0"/>
              <a:t>consequences of reading</a:t>
            </a:r>
            <a:r>
              <a:rPr lang="en-US" dirty="0" smtClean="0"/>
              <a:t> which can include increased knowledge, reading comprehension and reading engagement</a:t>
            </a:r>
          </a:p>
          <a:p>
            <a:endParaRPr lang="en-US" dirty="0" smtClean="0"/>
          </a:p>
          <a:p>
            <a:r>
              <a:rPr lang="en-US" b="1" dirty="0" smtClean="0"/>
              <a:t> Context</a:t>
            </a:r>
            <a:r>
              <a:rPr lang="en-US" dirty="0" smtClean="0"/>
              <a:t>– most often the primary context is the classroom, but even this environment can vary by our groupings and presentation.  Keep in mind that literacy is  shaped by ones social interactions and cultural factors.</a:t>
            </a:r>
          </a:p>
        </p:txBody>
      </p:sp>
      <p:sp>
        <p:nvSpPr>
          <p:cNvPr id="4" name="Slide Number Placeholder 3"/>
          <p:cNvSpPr>
            <a:spLocks noGrp="1"/>
          </p:cNvSpPr>
          <p:nvPr>
            <p:ph type="sldNum" sz="quarter" idx="10"/>
          </p:nvPr>
        </p:nvSpPr>
        <p:spPr/>
        <p:txBody>
          <a:bodyPr/>
          <a:lstStyle/>
          <a:p>
            <a:fld id="{48BEE4AB-E508-4883-83D8-773907400CA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Dr. ____________noted and the work of the National Reading Panel supports the fact that students can be taught specific comprehension strategies.</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Much of the research on reading comprehension begins by  looking at what good readers do as they approach a reading task. </a:t>
            </a:r>
          </a:p>
          <a:p>
            <a:endParaRPr lang="en-US" dirty="0" smtClean="0"/>
          </a:p>
          <a:p>
            <a:r>
              <a:rPr lang="en-US" dirty="0" smtClean="0"/>
              <a:t>As they read, good readers are purposeful---they have a reason for reading</a:t>
            </a:r>
          </a:p>
          <a:p>
            <a:endParaRPr lang="en-US" dirty="0" smtClean="0"/>
          </a:p>
          <a:p>
            <a:r>
              <a:rPr lang="en-US" dirty="0" smtClean="0"/>
              <a:t>And they are active---good readers think actively as they read. They use their experiences, knowledge of the world, vocabulary skills and knowledge of reading strategies to make sense of the text.  When they experience a problem with understanding the text, they know how to resolve those problems. </a:t>
            </a:r>
          </a:p>
          <a:p>
            <a:endParaRPr lang="en-US" dirty="0" smtClean="0"/>
          </a:p>
          <a:p>
            <a:r>
              <a:rPr lang="en-US" dirty="0" smtClean="0"/>
              <a:t>The following are the specific strategies (plans that good readers use to make sense of written text)  referred to in the Put Reading First document, which is based on 30 years of reading research.  These strategies had the most scientific basis for improving text comprehension.</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 who are good at monitoring their comprehension know when they understand what they are reading and when they do not.  Many of our struggling readers are not aware of their difficulty understanding.  They have not developed “</a:t>
            </a:r>
            <a:r>
              <a:rPr lang="en-US" dirty="0" err="1" smtClean="0"/>
              <a:t>metacognitive</a:t>
            </a:r>
            <a:r>
              <a:rPr lang="en-US" dirty="0" smtClean="0"/>
              <a:t>” skill.  This is particularly true of many of our SLD students.</a:t>
            </a:r>
          </a:p>
          <a:p>
            <a:endParaRPr lang="en-US" dirty="0" smtClean="0"/>
          </a:p>
          <a:p>
            <a:r>
              <a:rPr lang="en-US" dirty="0" smtClean="0"/>
              <a:t>So as teachers, you would want to teach students to… (see slide)</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Teachers have always used questioning.  In the past, however, questioning was used more as an assessment tool, rather than a method of guiding students’ learning. </a:t>
            </a:r>
          </a:p>
          <a:p>
            <a:endParaRPr lang="en-US" dirty="0" smtClean="0"/>
          </a:p>
          <a:p>
            <a:r>
              <a:rPr lang="en-US" dirty="0" smtClean="0"/>
              <a:t>Questions however should be use to ....(see slide)</a:t>
            </a:r>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7740156-D729-40E9-94AC-B48085932C24}" type="datetimeFigureOut">
              <a:rPr lang="en-US" smtClean="0"/>
              <a:pPr/>
              <a:t>4/12/2010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7F40095-EA49-48AF-8BA8-D0B9A188495C}"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740156-D729-40E9-94AC-B48085932C24}" type="datetimeFigureOut">
              <a:rPr lang="en-US" smtClean="0"/>
              <a:pPr/>
              <a:t>4/12/2010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F40095-EA49-48AF-8BA8-D0B9A188495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7F40095-EA49-48AF-8BA8-D0B9A188495C}"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740156-D729-40E9-94AC-B48085932C24}" type="datetimeFigureOut">
              <a:rPr lang="en-US" smtClean="0"/>
              <a:pPr/>
              <a:t>4/12/2010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7740156-D729-40E9-94AC-B48085932C24}" type="datetimeFigureOut">
              <a:rPr lang="en-US" smtClean="0"/>
              <a:pPr/>
              <a:t>4/12/2010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7F40095-EA49-48AF-8BA8-D0B9A188495C}"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87740156-D729-40E9-94AC-B48085932C24}" type="datetimeFigureOut">
              <a:rPr lang="en-US" smtClean="0"/>
              <a:pPr/>
              <a:t>4/12/2010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7F40095-EA49-48AF-8BA8-D0B9A188495C}"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87740156-D729-40E9-94AC-B48085932C24}" type="datetimeFigureOut">
              <a:rPr lang="en-US" smtClean="0"/>
              <a:pPr/>
              <a:t>4/12/2010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F40095-EA49-48AF-8BA8-D0B9A188495C}"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7740156-D729-40E9-94AC-B48085932C24}" type="datetimeFigureOut">
              <a:rPr lang="en-US" smtClean="0"/>
              <a:pPr/>
              <a:t>4/12/2010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7F40095-EA49-48AF-8BA8-D0B9A188495C}"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7740156-D729-40E9-94AC-B48085932C24}" type="datetimeFigureOut">
              <a:rPr lang="en-US" smtClean="0"/>
              <a:pPr/>
              <a:t>4/12/2010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7F40095-EA49-48AF-8BA8-D0B9A188495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87740156-D729-40E9-94AC-B48085932C24}" type="datetimeFigureOut">
              <a:rPr lang="en-US" smtClean="0"/>
              <a:pPr/>
              <a:t>4/12/2010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7F40095-EA49-48AF-8BA8-D0B9A188495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7F40095-EA49-48AF-8BA8-D0B9A188495C}"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7740156-D729-40E9-94AC-B48085932C24}" type="datetimeFigureOut">
              <a:rPr lang="en-US" smtClean="0"/>
              <a:pPr/>
              <a:t>4/12/2010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7F40095-EA49-48AF-8BA8-D0B9A188495C}"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87740156-D729-40E9-94AC-B48085932C24}" type="datetimeFigureOut">
              <a:rPr lang="en-US" smtClean="0"/>
              <a:pPr/>
              <a:t>4/12/2010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7740156-D729-40E9-94AC-B48085932C24}" type="datetimeFigureOut">
              <a:rPr lang="en-US" smtClean="0"/>
              <a:pPr/>
              <a:t>4/12/2010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7F40095-EA49-48AF-8BA8-D0B9A188495C}"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LITERACY LINKS FOUNDATIONS</a:t>
            </a:r>
          </a:p>
          <a:p>
            <a:endParaRPr lang="en-US" dirty="0" smtClean="0"/>
          </a:p>
        </p:txBody>
      </p:sp>
      <p:sp>
        <p:nvSpPr>
          <p:cNvPr id="2" name="Title 1"/>
          <p:cNvSpPr>
            <a:spLocks noGrp="1"/>
          </p:cNvSpPr>
          <p:nvPr>
            <p:ph type="ctrTitle"/>
          </p:nvPr>
        </p:nvSpPr>
        <p:spPr/>
        <p:txBody>
          <a:bodyPr/>
          <a:lstStyle/>
          <a:p>
            <a:r>
              <a:rPr lang="en-US" dirty="0" smtClean="0"/>
              <a:t>COMPREHENSION</a:t>
            </a:r>
            <a:endParaRPr lang="en-US" dirty="0"/>
          </a:p>
        </p:txBody>
      </p:sp>
      <p:pic>
        <p:nvPicPr>
          <p:cNvPr id="1026" name="Picture 2"/>
          <p:cNvPicPr>
            <a:picLocks noChangeAspect="1" noChangeArrowheads="1"/>
          </p:cNvPicPr>
          <p:nvPr/>
        </p:nvPicPr>
        <p:blipFill>
          <a:blip r:embed="rId3"/>
          <a:srcRect/>
          <a:stretch>
            <a:fillRect/>
          </a:stretch>
        </p:blipFill>
        <p:spPr bwMode="auto">
          <a:xfrm>
            <a:off x="3886200" y="3505200"/>
            <a:ext cx="1570134" cy="22859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Answering Questions</a:t>
            </a:r>
            <a:endParaRPr lang="en-US" sz="4000" dirty="0"/>
          </a:p>
        </p:txBody>
      </p:sp>
      <p:sp>
        <p:nvSpPr>
          <p:cNvPr id="3" name="Content Placeholder 2"/>
          <p:cNvSpPr>
            <a:spLocks noGrp="1"/>
          </p:cNvSpPr>
          <p:nvPr>
            <p:ph sz="quarter" idx="1"/>
          </p:nvPr>
        </p:nvSpPr>
        <p:spPr/>
        <p:txBody>
          <a:bodyPr>
            <a:normAutofit/>
          </a:bodyPr>
          <a:lstStyle/>
          <a:p>
            <a:endParaRPr lang="en-US" sz="3200" dirty="0" smtClean="0"/>
          </a:p>
          <a:p>
            <a:r>
              <a:rPr lang="en-US" sz="3200" dirty="0" smtClean="0"/>
              <a:t>Text explicit---right there</a:t>
            </a:r>
          </a:p>
          <a:p>
            <a:pPr>
              <a:buNone/>
            </a:pPr>
            <a:endParaRPr lang="en-US" sz="3200" dirty="0" smtClean="0"/>
          </a:p>
          <a:p>
            <a:r>
              <a:rPr lang="en-US" sz="3200" dirty="0" smtClean="0"/>
              <a:t>Text implicit---search and find</a:t>
            </a:r>
          </a:p>
          <a:p>
            <a:pPr>
              <a:buNone/>
            </a:pPr>
            <a:endParaRPr lang="en-US" sz="3200" dirty="0" smtClean="0"/>
          </a:p>
          <a:p>
            <a:r>
              <a:rPr lang="en-US" sz="3200" dirty="0" err="1" smtClean="0"/>
              <a:t>Scriptal</a:t>
            </a:r>
            <a:r>
              <a:rPr lang="en-US" sz="3200" dirty="0" smtClean="0"/>
              <a:t>---in my head </a:t>
            </a:r>
          </a:p>
        </p:txBody>
      </p:sp>
      <p:pic>
        <p:nvPicPr>
          <p:cNvPr id="2051" name="Picture 3"/>
          <p:cNvPicPr>
            <a:picLocks noChangeAspect="1" noChangeArrowheads="1"/>
          </p:cNvPicPr>
          <p:nvPr/>
        </p:nvPicPr>
        <p:blipFill>
          <a:blip r:embed="rId3"/>
          <a:srcRect/>
          <a:stretch>
            <a:fillRect/>
          </a:stretch>
        </p:blipFill>
        <p:spPr bwMode="auto">
          <a:xfrm>
            <a:off x="6400800" y="2209800"/>
            <a:ext cx="2381250" cy="238125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Generating Questions</a:t>
            </a:r>
            <a:endParaRPr lang="en-US" sz="4000" dirty="0"/>
          </a:p>
        </p:txBody>
      </p:sp>
      <p:sp>
        <p:nvSpPr>
          <p:cNvPr id="3" name="Content Placeholder 2"/>
          <p:cNvSpPr>
            <a:spLocks noGrp="1"/>
          </p:cNvSpPr>
          <p:nvPr>
            <p:ph sz="quarter" idx="1"/>
          </p:nvPr>
        </p:nvSpPr>
        <p:spPr/>
        <p:txBody>
          <a:bodyPr/>
          <a:lstStyle/>
          <a:p>
            <a:pPr>
              <a:buNone/>
            </a:pPr>
            <a:endParaRPr lang="en-US" dirty="0" smtClean="0"/>
          </a:p>
          <a:p>
            <a:pPr algn="ctr">
              <a:buNone/>
            </a:pPr>
            <a:r>
              <a:rPr lang="en-US" sz="3600" dirty="0" smtClean="0"/>
              <a:t>Teaching students to ask their own questions improves their active processing of text and their comprehension.</a:t>
            </a:r>
            <a:endParaRPr lang="en-US" sz="3600" dirty="0"/>
          </a:p>
        </p:txBody>
      </p:sp>
      <p:pic>
        <p:nvPicPr>
          <p:cNvPr id="3075" name="Picture 3"/>
          <p:cNvPicPr>
            <a:picLocks noChangeAspect="1" noChangeArrowheads="1"/>
          </p:cNvPicPr>
          <p:nvPr/>
        </p:nvPicPr>
        <p:blipFill>
          <a:blip r:embed="rId3"/>
          <a:srcRect/>
          <a:stretch>
            <a:fillRect/>
          </a:stretch>
        </p:blipFill>
        <p:spPr bwMode="auto">
          <a:xfrm>
            <a:off x="4114800" y="4495800"/>
            <a:ext cx="1524000" cy="15240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Recognizing Story Structure</a:t>
            </a:r>
            <a:endParaRPr lang="en-US" sz="4000" dirty="0"/>
          </a:p>
        </p:txBody>
      </p:sp>
      <p:sp>
        <p:nvSpPr>
          <p:cNvPr id="3" name="Content Placeholder 2"/>
          <p:cNvSpPr>
            <a:spLocks noGrp="1"/>
          </p:cNvSpPr>
          <p:nvPr>
            <p:ph sz="quarter" idx="1"/>
          </p:nvPr>
        </p:nvSpPr>
        <p:spPr/>
        <p:txBody>
          <a:bodyPr>
            <a:normAutofit/>
          </a:bodyPr>
          <a:lstStyle/>
          <a:p>
            <a:pPr algn="ctr">
              <a:buNone/>
            </a:pPr>
            <a:endParaRPr lang="en-US" sz="3600" dirty="0" smtClean="0"/>
          </a:p>
          <a:p>
            <a:pPr algn="ctr">
              <a:buNone/>
            </a:pPr>
            <a:r>
              <a:rPr lang="en-US" sz="3600" dirty="0" smtClean="0"/>
              <a:t>Students who can recognize story structure have greater appreciation, understanding, and memory for stories.</a:t>
            </a:r>
            <a:endParaRPr lang="en-US" sz="3600" dirty="0"/>
          </a:p>
        </p:txBody>
      </p:sp>
      <p:pic>
        <p:nvPicPr>
          <p:cNvPr id="4098" name="Picture 2"/>
          <p:cNvPicPr>
            <a:picLocks noChangeAspect="1" noChangeArrowheads="1"/>
          </p:cNvPicPr>
          <p:nvPr/>
        </p:nvPicPr>
        <p:blipFill>
          <a:blip r:embed="rId3"/>
          <a:srcRect/>
          <a:stretch>
            <a:fillRect/>
          </a:stretch>
        </p:blipFill>
        <p:spPr bwMode="auto">
          <a:xfrm>
            <a:off x="3810000" y="3886200"/>
            <a:ext cx="1465458" cy="21336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Summarizing</a:t>
            </a:r>
            <a:endParaRPr lang="en-US" sz="4000" dirty="0"/>
          </a:p>
        </p:txBody>
      </p:sp>
      <p:sp>
        <p:nvSpPr>
          <p:cNvPr id="3" name="Content Placeholder 2"/>
          <p:cNvSpPr>
            <a:spLocks noGrp="1"/>
          </p:cNvSpPr>
          <p:nvPr>
            <p:ph sz="quarter" idx="1"/>
          </p:nvPr>
        </p:nvSpPr>
        <p:spPr/>
        <p:txBody>
          <a:bodyPr/>
          <a:lstStyle/>
          <a:p>
            <a:pPr>
              <a:buNone/>
            </a:pPr>
            <a:r>
              <a:rPr lang="en-US" sz="3200" dirty="0" smtClean="0"/>
              <a:t>Instruction in summarizing helps students to:</a:t>
            </a:r>
          </a:p>
          <a:p>
            <a:r>
              <a:rPr lang="en-US" dirty="0" smtClean="0"/>
              <a:t>identify or generate main ideas</a:t>
            </a:r>
          </a:p>
          <a:p>
            <a:pPr>
              <a:buNone/>
            </a:pPr>
            <a:endParaRPr lang="en-US" dirty="0" smtClean="0"/>
          </a:p>
          <a:p>
            <a:r>
              <a:rPr lang="en-US" dirty="0" smtClean="0"/>
              <a:t>connect the main or central ideas</a:t>
            </a:r>
          </a:p>
          <a:p>
            <a:endParaRPr lang="en-US" dirty="0" smtClean="0"/>
          </a:p>
          <a:p>
            <a:r>
              <a:rPr lang="en-US" dirty="0" smtClean="0"/>
              <a:t>eliminate redundant and unnecessary information</a:t>
            </a:r>
          </a:p>
          <a:p>
            <a:endParaRPr lang="en-US" dirty="0" smtClean="0"/>
          </a:p>
          <a:p>
            <a:r>
              <a:rPr lang="en-US" dirty="0" smtClean="0"/>
              <a:t>remember what they read</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Using Graphic and Semantic Organizers</a:t>
            </a:r>
            <a:endParaRPr lang="en-US" sz="3600" dirty="0"/>
          </a:p>
        </p:txBody>
      </p:sp>
      <p:sp>
        <p:nvSpPr>
          <p:cNvPr id="3" name="Content Placeholder 2"/>
          <p:cNvSpPr>
            <a:spLocks noGrp="1"/>
          </p:cNvSpPr>
          <p:nvPr>
            <p:ph sz="quarter" idx="1"/>
          </p:nvPr>
        </p:nvSpPr>
        <p:spPr/>
        <p:txBody>
          <a:bodyPr/>
          <a:lstStyle/>
          <a:p>
            <a:endParaRPr lang="en-US" dirty="0" smtClean="0"/>
          </a:p>
          <a:p>
            <a:r>
              <a:rPr lang="en-US" dirty="0" smtClean="0"/>
              <a:t>Graphic organizers illustrate concepts and interrelationships among concepts in texts using diagrams or other pictorial devices.</a:t>
            </a:r>
          </a:p>
          <a:p>
            <a:pPr>
              <a:buNone/>
            </a:pPr>
            <a:endParaRPr lang="en-US" dirty="0" smtClean="0"/>
          </a:p>
          <a:p>
            <a:r>
              <a:rPr lang="en-US" dirty="0" smtClean="0"/>
              <a:t>Semantic organizers are graphic organizers that look somewhat like a spider web with lines connecting a central concept to a variety of related ideas and events.</a:t>
            </a:r>
          </a:p>
          <a:p>
            <a:endParaRPr lang="en-US" dirty="0" smtClean="0"/>
          </a:p>
          <a:p>
            <a:endParaRPr lang="en-US" dirty="0" smtClean="0"/>
          </a:p>
          <a:p>
            <a:pPr>
              <a:buNone/>
            </a:pPr>
            <a:endParaRPr lang="en-US" dirty="0" smtClean="0"/>
          </a:p>
          <a:p>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Making Use of Prior Knowledge</a:t>
            </a:r>
            <a:endParaRPr lang="en-US" sz="4000" dirty="0"/>
          </a:p>
        </p:txBody>
      </p:sp>
      <p:sp>
        <p:nvSpPr>
          <p:cNvPr id="3" name="Content Placeholder 2"/>
          <p:cNvSpPr>
            <a:spLocks noGrp="1"/>
          </p:cNvSpPr>
          <p:nvPr>
            <p:ph sz="quarter" idx="1"/>
          </p:nvPr>
        </p:nvSpPr>
        <p:spPr/>
        <p:txBody>
          <a:bodyPr>
            <a:normAutofit/>
          </a:bodyPr>
          <a:lstStyle/>
          <a:p>
            <a:pPr algn="ctr">
              <a:buNone/>
            </a:pPr>
            <a:r>
              <a:rPr lang="en-US" sz="3200" dirty="0" smtClean="0"/>
              <a:t>Good readers draw on prior knowledge and experience to help them understand what they are reading.</a:t>
            </a:r>
          </a:p>
          <a:p>
            <a:r>
              <a:rPr lang="en-US" sz="3200" dirty="0" smtClean="0"/>
              <a:t>Preview text</a:t>
            </a:r>
          </a:p>
          <a:p>
            <a:r>
              <a:rPr lang="en-US" sz="3200" dirty="0" smtClean="0"/>
              <a:t>Discuss important vocabulary used</a:t>
            </a:r>
          </a:p>
          <a:p>
            <a:r>
              <a:rPr lang="en-US" sz="3200" dirty="0" smtClean="0"/>
              <a:t>Show pictures and diagrams</a:t>
            </a:r>
          </a:p>
          <a:p>
            <a:r>
              <a:rPr lang="en-US" sz="3200" dirty="0" smtClean="0"/>
              <a:t>Make predictions</a:t>
            </a: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Use mental imagery.</a:t>
            </a:r>
            <a:endParaRPr lang="en-US" sz="4000" dirty="0"/>
          </a:p>
        </p:txBody>
      </p:sp>
      <p:sp>
        <p:nvSpPr>
          <p:cNvPr id="3" name="Content Placeholder 2"/>
          <p:cNvSpPr>
            <a:spLocks noGrp="1"/>
          </p:cNvSpPr>
          <p:nvPr>
            <p:ph sz="quarter" idx="1"/>
          </p:nvPr>
        </p:nvSpPr>
        <p:spPr/>
        <p:txBody>
          <a:bodyPr>
            <a:normAutofit/>
          </a:bodyPr>
          <a:lstStyle/>
          <a:p>
            <a:pPr algn="ctr">
              <a:buNone/>
            </a:pPr>
            <a:endParaRPr lang="en-US" sz="3200" dirty="0" smtClean="0"/>
          </a:p>
          <a:p>
            <a:pPr algn="ctr">
              <a:buNone/>
            </a:pPr>
            <a:r>
              <a:rPr lang="en-US" sz="3200" dirty="0" smtClean="0"/>
              <a:t>Good readers often form mental pictures, or images, as they read. </a:t>
            </a:r>
            <a:endParaRPr lang="en-US" sz="3200" dirty="0"/>
          </a:p>
        </p:txBody>
      </p:sp>
      <p:pic>
        <p:nvPicPr>
          <p:cNvPr id="5122" name="Picture 2"/>
          <p:cNvPicPr>
            <a:picLocks noChangeAspect="1" noChangeArrowheads="1"/>
          </p:cNvPicPr>
          <p:nvPr/>
        </p:nvPicPr>
        <p:blipFill>
          <a:blip r:embed="rId3" cstate="print"/>
          <a:srcRect/>
          <a:stretch>
            <a:fillRect/>
          </a:stretch>
        </p:blipFill>
        <p:spPr bwMode="auto">
          <a:xfrm>
            <a:off x="3810000" y="3733800"/>
            <a:ext cx="1676400" cy="1791572"/>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Comprehension Strategies</a:t>
            </a:r>
            <a:endParaRPr lang="en-US" sz="4000" dirty="0"/>
          </a:p>
        </p:txBody>
      </p:sp>
      <p:sp>
        <p:nvSpPr>
          <p:cNvPr id="5" name="Content Placeholder 4"/>
          <p:cNvSpPr>
            <a:spLocks noGrp="1"/>
          </p:cNvSpPr>
          <p:nvPr>
            <p:ph sz="quarter" idx="1"/>
          </p:nvPr>
        </p:nvSpPr>
        <p:spPr/>
        <p:txBody>
          <a:bodyPr>
            <a:normAutofit/>
          </a:bodyPr>
          <a:lstStyle/>
          <a:p>
            <a:endParaRPr lang="en-US" sz="3600" dirty="0" smtClean="0"/>
          </a:p>
          <a:p>
            <a:r>
              <a:rPr lang="en-US" sz="3600" dirty="0" smtClean="0"/>
              <a:t>Before</a:t>
            </a:r>
          </a:p>
          <a:p>
            <a:endParaRPr lang="en-US" sz="3600" dirty="0" smtClean="0"/>
          </a:p>
          <a:p>
            <a:r>
              <a:rPr lang="en-US" sz="3600" dirty="0" smtClean="0"/>
              <a:t>During</a:t>
            </a:r>
          </a:p>
          <a:p>
            <a:endParaRPr lang="en-US" sz="3600" dirty="0" smtClean="0"/>
          </a:p>
          <a:p>
            <a:r>
              <a:rPr lang="en-US" sz="3600" dirty="0" smtClean="0"/>
              <a:t>After</a:t>
            </a:r>
          </a:p>
        </p:txBody>
      </p:sp>
      <p:pic>
        <p:nvPicPr>
          <p:cNvPr id="6" name="Picture Placeholder 6"/>
          <p:cNvPicPr>
            <a:picLocks/>
          </p:cNvPicPr>
          <p:nvPr/>
        </p:nvPicPr>
        <p:blipFill>
          <a:blip r:embed="rId3"/>
          <a:stretch>
            <a:fillRect/>
          </a:stretch>
        </p:blipFill>
        <p:spPr bwMode="auto">
          <a:xfrm>
            <a:off x="5029200" y="2895600"/>
            <a:ext cx="2476500" cy="17526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Comprehension Strategies</a:t>
            </a:r>
            <a:endParaRPr lang="en-US" sz="4000" dirty="0"/>
          </a:p>
        </p:txBody>
      </p:sp>
      <p:sp>
        <p:nvSpPr>
          <p:cNvPr id="3" name="Content Placeholder 2"/>
          <p:cNvSpPr>
            <a:spLocks noGrp="1"/>
          </p:cNvSpPr>
          <p:nvPr>
            <p:ph sz="quarter" idx="1"/>
          </p:nvPr>
        </p:nvSpPr>
        <p:spPr/>
        <p:txBody>
          <a:bodyPr/>
          <a:lstStyle/>
          <a:p>
            <a:pPr>
              <a:buNone/>
            </a:pPr>
            <a:r>
              <a:rPr lang="en-US" sz="3200" dirty="0" smtClean="0"/>
              <a:t>Effective comprehension strategy instruction is explicit, or direct.</a:t>
            </a:r>
          </a:p>
          <a:p>
            <a:pPr>
              <a:buNone/>
            </a:pPr>
            <a:endParaRPr lang="en-US" sz="3200" dirty="0" smtClean="0"/>
          </a:p>
          <a:p>
            <a:r>
              <a:rPr lang="en-US" dirty="0" smtClean="0"/>
              <a:t>Direct explanation                  </a:t>
            </a:r>
          </a:p>
          <a:p>
            <a:r>
              <a:rPr lang="en-US" dirty="0" smtClean="0"/>
              <a:t>Modeling</a:t>
            </a:r>
          </a:p>
          <a:p>
            <a:r>
              <a:rPr lang="en-US" dirty="0" smtClean="0"/>
              <a:t>Guided practice</a:t>
            </a:r>
          </a:p>
          <a:p>
            <a:r>
              <a:rPr lang="en-US" dirty="0" smtClean="0"/>
              <a:t>Application </a:t>
            </a:r>
          </a:p>
          <a:p>
            <a:endParaRPr lang="en-US" dirty="0" smtClean="0"/>
          </a:p>
          <a:p>
            <a:pPr>
              <a:buNone/>
            </a:pPr>
            <a:endParaRPr lang="en-US" dirty="0"/>
          </a:p>
        </p:txBody>
      </p:sp>
      <p:pic>
        <p:nvPicPr>
          <p:cNvPr id="4" name="Picture Placeholder 6"/>
          <p:cNvPicPr>
            <a:picLocks/>
          </p:cNvPicPr>
          <p:nvPr/>
        </p:nvPicPr>
        <p:blipFill>
          <a:blip r:embed="rId3"/>
          <a:stretch>
            <a:fillRect/>
          </a:stretch>
        </p:blipFill>
        <p:spPr bwMode="auto">
          <a:xfrm>
            <a:off x="5181600" y="3276600"/>
            <a:ext cx="2171700" cy="17907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Remember:</a:t>
            </a:r>
            <a:endParaRPr lang="en-US" sz="4000" dirty="0"/>
          </a:p>
        </p:txBody>
      </p:sp>
      <p:sp>
        <p:nvSpPr>
          <p:cNvPr id="3" name="Content Placeholder 2"/>
          <p:cNvSpPr>
            <a:spLocks noGrp="1"/>
          </p:cNvSpPr>
          <p:nvPr>
            <p:ph sz="quarter" idx="1"/>
          </p:nvPr>
        </p:nvSpPr>
        <p:spPr/>
        <p:txBody>
          <a:bodyPr/>
          <a:lstStyle/>
          <a:p>
            <a:pPr>
              <a:buNone/>
            </a:pPr>
            <a:r>
              <a:rPr lang="en-US" sz="3200" dirty="0" smtClean="0"/>
              <a:t>   “Comprehension is the reason for reading…Research over 30 years has shown that instruction in comprehension can help students understand what they read, remember what they read, and communicate with others about what they read.”</a:t>
            </a:r>
            <a:endParaRPr lang="en-US" sz="3200" dirty="0"/>
          </a:p>
        </p:txBody>
      </p:sp>
      <p:pic>
        <p:nvPicPr>
          <p:cNvPr id="1027" name="Picture 3"/>
          <p:cNvPicPr>
            <a:picLocks noChangeAspect="1" noChangeArrowheads="1"/>
          </p:cNvPicPr>
          <p:nvPr/>
        </p:nvPicPr>
        <p:blipFill>
          <a:blip r:embed="rId3"/>
          <a:srcRect/>
          <a:stretch>
            <a:fillRect/>
          </a:stretch>
        </p:blipFill>
        <p:spPr bwMode="auto">
          <a:xfrm>
            <a:off x="3657600" y="4724400"/>
            <a:ext cx="1648558" cy="13716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000" dirty="0" smtClean="0"/>
              <a:t>Comprehension is the reason for reading.</a:t>
            </a:r>
            <a:endParaRPr lang="en-US" sz="4000" dirty="0"/>
          </a:p>
        </p:txBody>
      </p:sp>
      <p:pic>
        <p:nvPicPr>
          <p:cNvPr id="7" name="Picture Placeholder 6"/>
          <p:cNvPicPr>
            <a:picLocks noGrp="1"/>
          </p:cNvPicPr>
          <p:nvPr>
            <p:ph sz="quarter" idx="1"/>
          </p:nvPr>
        </p:nvPicPr>
        <p:blipFill>
          <a:blip r:embed="rId3"/>
          <a:stretch>
            <a:fillRect/>
          </a:stretch>
        </p:blipFill>
        <p:spPr bwMode="auto">
          <a:xfrm>
            <a:off x="2705100" y="2133600"/>
            <a:ext cx="3695700" cy="3314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1752600" y="914400"/>
            <a:ext cx="4724400" cy="4577596"/>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a:srcRect/>
          <a:stretch>
            <a:fillRect/>
          </a:stretch>
        </p:blipFill>
        <p:spPr bwMode="auto">
          <a:xfrm>
            <a:off x="6629400" y="2946930"/>
            <a:ext cx="1976437" cy="314907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929389" y="685800"/>
            <a:ext cx="7285224" cy="5486402"/>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1752600" y="914400"/>
            <a:ext cx="4724400" cy="4577596"/>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a:srcRect/>
          <a:stretch>
            <a:fillRect/>
          </a:stretch>
        </p:blipFill>
        <p:spPr bwMode="auto">
          <a:xfrm>
            <a:off x="6629400" y="2946930"/>
            <a:ext cx="1976437" cy="314907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Comprehension</a:t>
            </a:r>
            <a:endParaRPr lang="en-US" sz="4000" dirty="0"/>
          </a:p>
        </p:txBody>
      </p:sp>
      <p:sp>
        <p:nvSpPr>
          <p:cNvPr id="3" name="Content Placeholder 2"/>
          <p:cNvSpPr>
            <a:spLocks noGrp="1"/>
          </p:cNvSpPr>
          <p:nvPr>
            <p:ph sz="quarter" idx="1"/>
          </p:nvPr>
        </p:nvSpPr>
        <p:spPr/>
        <p:txBody>
          <a:bodyPr/>
          <a:lstStyle/>
          <a:p>
            <a:pPr>
              <a:buNone/>
            </a:pPr>
            <a:r>
              <a:rPr lang="en-US" dirty="0" smtClean="0"/>
              <a:t> </a:t>
            </a:r>
          </a:p>
          <a:p>
            <a:pPr>
              <a:buNone/>
            </a:pPr>
            <a:r>
              <a:rPr lang="en-US" sz="3600" dirty="0" smtClean="0"/>
              <a:t> Text comprehension can be improved by instruction that helps readers use specific comprehensions strategies.</a:t>
            </a:r>
            <a:endParaRPr lang="en-US" sz="3600" dirty="0"/>
          </a:p>
        </p:txBody>
      </p:sp>
      <p:pic>
        <p:nvPicPr>
          <p:cNvPr id="5" name="Picture Placeholder 6"/>
          <p:cNvPicPr>
            <a:picLocks/>
          </p:cNvPicPr>
          <p:nvPr/>
        </p:nvPicPr>
        <p:blipFill>
          <a:blip r:embed="rId3"/>
          <a:stretch>
            <a:fillRect/>
          </a:stretch>
        </p:blipFill>
        <p:spPr bwMode="auto">
          <a:xfrm>
            <a:off x="3429000" y="4267200"/>
            <a:ext cx="2171700" cy="17907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Comprehension</a:t>
            </a:r>
            <a:endParaRPr lang="en-US" sz="4000" dirty="0"/>
          </a:p>
        </p:txBody>
      </p:sp>
      <p:sp>
        <p:nvSpPr>
          <p:cNvPr id="3" name="Content Placeholder 2"/>
          <p:cNvSpPr>
            <a:spLocks noGrp="1"/>
          </p:cNvSpPr>
          <p:nvPr>
            <p:ph sz="quarter" idx="1"/>
          </p:nvPr>
        </p:nvSpPr>
        <p:spPr/>
        <p:txBody>
          <a:bodyPr/>
          <a:lstStyle/>
          <a:p>
            <a:endParaRPr lang="en-US" dirty="0" smtClean="0"/>
          </a:p>
          <a:p>
            <a:pPr>
              <a:buNone/>
            </a:pPr>
            <a:endParaRPr lang="en-US" dirty="0" smtClean="0"/>
          </a:p>
          <a:p>
            <a:r>
              <a:rPr lang="en-US" dirty="0" smtClean="0"/>
              <a:t>Good readers are purposeful.</a:t>
            </a:r>
          </a:p>
          <a:p>
            <a:endParaRPr lang="en-US" dirty="0" smtClean="0"/>
          </a:p>
          <a:p>
            <a:endParaRPr lang="en-US" dirty="0" smtClean="0"/>
          </a:p>
          <a:p>
            <a:endParaRPr lang="en-US" dirty="0" smtClean="0"/>
          </a:p>
          <a:p>
            <a:r>
              <a:rPr lang="en-US" dirty="0" smtClean="0"/>
              <a:t>Good readers are active.</a:t>
            </a:r>
            <a:endParaRPr lang="en-US" dirty="0"/>
          </a:p>
        </p:txBody>
      </p:sp>
      <p:pic>
        <p:nvPicPr>
          <p:cNvPr id="8" name="Picture 2"/>
          <p:cNvPicPr>
            <a:picLocks noChangeAspect="1" noChangeArrowheads="1"/>
          </p:cNvPicPr>
          <p:nvPr/>
        </p:nvPicPr>
        <p:blipFill>
          <a:blip r:embed="rId3"/>
          <a:srcRect/>
          <a:stretch>
            <a:fillRect/>
          </a:stretch>
        </p:blipFill>
        <p:spPr bwMode="auto">
          <a:xfrm>
            <a:off x="5791200" y="1752600"/>
            <a:ext cx="2717208" cy="3956052"/>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Monitoring Comprehension</a:t>
            </a:r>
            <a:endParaRPr lang="en-US" sz="4000" dirty="0"/>
          </a:p>
        </p:txBody>
      </p:sp>
      <p:sp>
        <p:nvSpPr>
          <p:cNvPr id="3" name="Content Placeholder 2"/>
          <p:cNvSpPr>
            <a:spLocks noGrp="1"/>
          </p:cNvSpPr>
          <p:nvPr>
            <p:ph sz="quarter" idx="1"/>
          </p:nvPr>
        </p:nvSpPr>
        <p:spPr/>
        <p:txBody>
          <a:bodyPr/>
          <a:lstStyle/>
          <a:p>
            <a:pPr algn="ctr">
              <a:buNone/>
            </a:pPr>
            <a:r>
              <a:rPr lang="en-US" sz="3200" dirty="0" smtClean="0"/>
              <a:t>Comprehension monitoring instruction teaches students to:</a:t>
            </a:r>
          </a:p>
          <a:p>
            <a:pPr>
              <a:buNone/>
            </a:pPr>
            <a:endParaRPr lang="en-US" dirty="0" smtClean="0"/>
          </a:p>
          <a:p>
            <a:r>
              <a:rPr lang="en-US" dirty="0" smtClean="0"/>
              <a:t>Be aware of what the </a:t>
            </a:r>
            <a:r>
              <a:rPr lang="en-US" b="1" dirty="0" smtClean="0"/>
              <a:t>do</a:t>
            </a:r>
            <a:r>
              <a:rPr lang="en-US" dirty="0" smtClean="0"/>
              <a:t> understand</a:t>
            </a:r>
          </a:p>
          <a:p>
            <a:r>
              <a:rPr lang="en-US" dirty="0" smtClean="0"/>
              <a:t>Identify what they </a:t>
            </a:r>
            <a:r>
              <a:rPr lang="en-US" b="1" dirty="0" smtClean="0"/>
              <a:t>do not </a:t>
            </a:r>
            <a:r>
              <a:rPr lang="en-US" dirty="0" smtClean="0"/>
              <a:t>understand</a:t>
            </a:r>
          </a:p>
          <a:p>
            <a:r>
              <a:rPr lang="en-US" dirty="0" smtClean="0"/>
              <a:t>Use appropriate “fix-up” strategies to resolve problems in comprehension</a:t>
            </a:r>
          </a:p>
          <a:p>
            <a:endParaRPr lang="en-US" dirty="0" smtClean="0"/>
          </a:p>
        </p:txBody>
      </p:sp>
      <p:pic>
        <p:nvPicPr>
          <p:cNvPr id="1027" name="Picture 3"/>
          <p:cNvPicPr>
            <a:picLocks noChangeAspect="1" noChangeArrowheads="1"/>
          </p:cNvPicPr>
          <p:nvPr/>
        </p:nvPicPr>
        <p:blipFill>
          <a:blip r:embed="rId3" cstate="print"/>
          <a:srcRect/>
          <a:stretch>
            <a:fillRect/>
          </a:stretch>
        </p:blipFill>
        <p:spPr bwMode="auto">
          <a:xfrm>
            <a:off x="7696200" y="4648200"/>
            <a:ext cx="1138237" cy="1521612"/>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Answering Questions</a:t>
            </a:r>
            <a:endParaRPr lang="en-US" sz="4000" dirty="0"/>
          </a:p>
        </p:txBody>
      </p:sp>
      <p:sp>
        <p:nvSpPr>
          <p:cNvPr id="3" name="Content Placeholder 2"/>
          <p:cNvSpPr>
            <a:spLocks noGrp="1"/>
          </p:cNvSpPr>
          <p:nvPr>
            <p:ph sz="quarter" idx="1"/>
          </p:nvPr>
        </p:nvSpPr>
        <p:spPr/>
        <p:txBody>
          <a:bodyPr>
            <a:noAutofit/>
          </a:bodyPr>
          <a:lstStyle/>
          <a:p>
            <a:r>
              <a:rPr lang="en-US" sz="3200" dirty="0" smtClean="0"/>
              <a:t>Give students a purpose for reading</a:t>
            </a:r>
          </a:p>
          <a:p>
            <a:r>
              <a:rPr lang="en-US" sz="3200" dirty="0" smtClean="0"/>
              <a:t>Focus students’ attention on what they are to learn</a:t>
            </a:r>
          </a:p>
          <a:p>
            <a:r>
              <a:rPr lang="en-US" sz="3200" dirty="0" smtClean="0"/>
              <a:t>Help students to think actively as they read</a:t>
            </a:r>
          </a:p>
          <a:p>
            <a:r>
              <a:rPr lang="en-US" sz="3200" dirty="0" smtClean="0"/>
              <a:t>Encourage students to monitor their comprehension</a:t>
            </a:r>
          </a:p>
          <a:p>
            <a:r>
              <a:rPr lang="en-US" sz="3200" dirty="0" smtClean="0"/>
              <a:t>Help students to review content and relate what they have learned to what they already know</a:t>
            </a:r>
            <a:endParaRPr lang="en-US" sz="32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392</TotalTime>
  <Words>1367</Words>
  <Application>Microsoft Office PowerPoint</Application>
  <PresentationFormat>On-screen Show (4:3)</PresentationFormat>
  <Paragraphs>182</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Civic</vt:lpstr>
      <vt:lpstr>COMPREHENSION</vt:lpstr>
      <vt:lpstr> Comprehension is the reason for reading.</vt:lpstr>
      <vt:lpstr>Slide 3</vt:lpstr>
      <vt:lpstr>Slide 4</vt:lpstr>
      <vt:lpstr>Slide 5</vt:lpstr>
      <vt:lpstr>Comprehension</vt:lpstr>
      <vt:lpstr>Comprehension</vt:lpstr>
      <vt:lpstr>Monitoring Comprehension</vt:lpstr>
      <vt:lpstr>Answering Questions</vt:lpstr>
      <vt:lpstr>Answering Questions</vt:lpstr>
      <vt:lpstr>Generating Questions</vt:lpstr>
      <vt:lpstr>Recognizing Story Structure</vt:lpstr>
      <vt:lpstr>Summarizing</vt:lpstr>
      <vt:lpstr>Using Graphic and Semantic Organizers</vt:lpstr>
      <vt:lpstr>Making Use of Prior Knowledge</vt:lpstr>
      <vt:lpstr>Use mental imagery.</vt:lpstr>
      <vt:lpstr>Comprehension Strategies</vt:lpstr>
      <vt:lpstr>Comprehension Strategies</vt:lpstr>
      <vt:lpstr>Remember:</vt:lpstr>
    </vt:vector>
  </TitlesOfParts>
  <Company>Escambia county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COMPREHENSION</dc:title>
  <dc:creator>ECSD</dc:creator>
  <cp:lastModifiedBy>ECSD</cp:lastModifiedBy>
  <cp:revision>9</cp:revision>
  <dcterms:created xsi:type="dcterms:W3CDTF">2010-03-12T21:05:55Z</dcterms:created>
  <dcterms:modified xsi:type="dcterms:W3CDTF">2010-04-12T14:53:35Z</dcterms:modified>
</cp:coreProperties>
</file>